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66" r:id="rId1"/>
  </p:sldMasterIdLst>
  <p:notesMasterIdLst>
    <p:notesMasterId r:id="rId22"/>
  </p:notesMasterIdLst>
  <p:sldIdLst>
    <p:sldId id="303" r:id="rId2"/>
    <p:sldId id="271" r:id="rId3"/>
    <p:sldId id="272" r:id="rId4"/>
    <p:sldId id="277" r:id="rId5"/>
    <p:sldId id="326" r:id="rId6"/>
    <p:sldId id="309" r:id="rId7"/>
    <p:sldId id="311" r:id="rId8"/>
    <p:sldId id="305" r:id="rId9"/>
    <p:sldId id="313" r:id="rId10"/>
    <p:sldId id="314" r:id="rId11"/>
    <p:sldId id="287" r:id="rId12"/>
    <p:sldId id="257" r:id="rId13"/>
    <p:sldId id="258" r:id="rId14"/>
    <p:sldId id="278" r:id="rId15"/>
    <p:sldId id="318" r:id="rId16"/>
    <p:sldId id="327" r:id="rId17"/>
    <p:sldId id="302" r:id="rId18"/>
    <p:sldId id="289" r:id="rId19"/>
    <p:sldId id="290" r:id="rId20"/>
    <p:sldId id="328" r:id="rId21"/>
  </p:sldIdLst>
  <p:sldSz cx="12192000" cy="6858000"/>
  <p:notesSz cx="6858000" cy="9144000"/>
  <p:embeddedFontLst>
    <p:embeddedFont>
      <p:font typeface="#9Slide03 AllRoundGothic" panose="020B0604020202020204" charset="0"/>
      <p:regular r:id="rId23"/>
    </p:embeddedFont>
    <p:embeddedFont>
      <p:font typeface="#9Slide03 Ample" panose="020B0604020202020204" charset="0"/>
      <p:regular r:id="rId24"/>
    </p:embeddedFont>
    <p:embeddedFont>
      <p:font typeface="#9Slide03 AmpleSoft Bold" panose="020B0604020202020204" charset="0"/>
      <p:regular r:id="rId25"/>
    </p:embeddedFont>
    <p:embeddedFont>
      <p:font typeface="#9Slide03 SVNNeutraface 2" panose="02000600040000020004" charset="0"/>
      <p:bold r:id="rId26"/>
    </p:embeddedFont>
    <p:embeddedFont>
      <p:font typeface="#9Slide07 SVNUT Triumph Press" panose="00000500000000000000" charset="0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Muli" panose="020B0604020202020204" charset="0"/>
      <p:regular r:id="rId36"/>
      <p:bold r:id="rId37"/>
      <p:italic r:id="rId38"/>
      <p:boldItalic r:id="rId39"/>
    </p:embeddedFont>
    <p:embeddedFont>
      <p:font typeface="Rockwell" panose="02060603020205020403" pitchFamily="18" charset="0"/>
      <p:regular r:id="rId40"/>
      <p:bold r:id="rId41"/>
      <p:italic r:id="rId42"/>
      <p:boldItalic r:id="rId43"/>
    </p:embeddedFont>
    <p:embeddedFont>
      <p:font typeface="Rockwell Condensed" panose="02060603050405020104" pitchFamily="18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66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B97E-A181-4ACE-83A0-01B2BAC01C13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5D7CA-1AE8-4FA3-9583-3559F3BED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2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26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38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74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44422CE-F443-450E-B52C-1DFE40C51A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19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42D1B2C-A016-4E56-AD7C-09942BC55E2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4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83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1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7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0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06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1B2C-A016-4E56-AD7C-09942BC55E25}" type="datetimeFigureOut">
              <a:rPr lang="en-US" smtClean="0"/>
              <a:t>10/10/2021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72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42D1B2C-A016-4E56-AD7C-09942BC55E2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EC14729D-941D-4A60-9715-CB159609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0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zV025-169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24400"/>
            <a:ext cx="11391900" cy="991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las (5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99987">
            <a:off x="2209800" y="381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excolourro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43400"/>
            <a:ext cx="914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75" y="238295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620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7338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9144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8674" y="1721713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#9Slide03 SVNNeutraface 2" panose="02000600040000020004" pitchFamily="2" charset="0"/>
              </a:rPr>
              <a:t>CHÀO MỪNG </a:t>
            </a:r>
          </a:p>
          <a:p>
            <a:pPr algn="ctr"/>
            <a:r>
              <a:rPr lang="en-US" sz="4800" dirty="0">
                <a:latin typeface="#9Slide03 SVNNeutraface 2" panose="02000600040000020004" pitchFamily="2" charset="0"/>
              </a:rPr>
              <a:t>CÁC EM ĐẾN VỚI TIẾT HỌC HÔM NAY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940462685"/>
      </p:ext>
    </p:extLst>
  </p:cSld>
  <p:clrMapOvr>
    <a:masterClrMapping/>
  </p:clrMapOvr>
  <p:transition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C_sinensis_ad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33600"/>
            <a:ext cx="5181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730161" y="3136693"/>
            <a:ext cx="1894791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600" b="1" dirty="0" err="1">
                <a:solidFill>
                  <a:srgbClr val="000000"/>
                </a:solidFill>
                <a:latin typeface="#9Slide03 AllRoundGothic" panose="020B0703020202020104" pitchFamily="34" charset="-93"/>
              </a:rPr>
              <a:t>Cơ</a:t>
            </a:r>
            <a:r>
              <a:rPr lang="en-US" altLang="vi-VN" sz="2600" b="1" dirty="0">
                <a:solidFill>
                  <a:srgbClr val="00000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altLang="vi-VN" sz="2600" b="1" dirty="0" err="1">
                <a:solidFill>
                  <a:srgbClr val="000000"/>
                </a:solidFill>
                <a:latin typeface="#9Slide03 AllRoundGothic" panose="020B0703020202020104" pitchFamily="34" charset="-93"/>
              </a:rPr>
              <a:t>quan</a:t>
            </a:r>
            <a:r>
              <a:rPr lang="en-US" altLang="vi-VN" sz="2600" b="1" dirty="0">
                <a:solidFill>
                  <a:srgbClr val="000000"/>
                </a:solidFill>
                <a:latin typeface="#9Slide03 AllRoundGothic" panose="020B0703020202020104" pitchFamily="34" charset="-93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600" b="1" dirty="0" err="1">
                <a:solidFill>
                  <a:srgbClr val="000000"/>
                </a:solidFill>
                <a:latin typeface="#9Slide03 AllRoundGothic" panose="020B0703020202020104" pitchFamily="34" charset="-93"/>
              </a:rPr>
              <a:t>sinh</a:t>
            </a:r>
            <a:r>
              <a:rPr lang="en-US" altLang="vi-VN" sz="2600" b="1" dirty="0">
                <a:solidFill>
                  <a:srgbClr val="00000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altLang="vi-VN" sz="2600" b="1" dirty="0" err="1">
                <a:solidFill>
                  <a:srgbClr val="000000"/>
                </a:solidFill>
                <a:latin typeface="#9Slide03 AllRoundGothic" panose="020B0703020202020104" pitchFamily="34" charset="-93"/>
              </a:rPr>
              <a:t>dục</a:t>
            </a:r>
            <a:endParaRPr lang="en-US" altLang="vi-VN" sz="2600" b="1" dirty="0">
              <a:solidFill>
                <a:srgbClr val="000000"/>
              </a:solidFill>
              <a:latin typeface="#9Slide03 AllRoundGothic" panose="020B0703020202020104" pitchFamily="34" charset="-93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600" b="1" dirty="0" err="1">
                <a:solidFill>
                  <a:srgbClr val="000000"/>
                </a:solidFill>
                <a:latin typeface="#9Slide03 AllRoundGothic" panose="020B0703020202020104" pitchFamily="34" charset="-93"/>
              </a:rPr>
              <a:t>lưỡng</a:t>
            </a:r>
            <a:r>
              <a:rPr lang="en-US" altLang="vi-VN" sz="2600" b="1" dirty="0">
                <a:solidFill>
                  <a:srgbClr val="00000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altLang="vi-VN" sz="2600" b="1" dirty="0" err="1">
                <a:solidFill>
                  <a:srgbClr val="000000"/>
                </a:solidFill>
                <a:latin typeface="#9Slide03 AllRoundGothic" panose="020B0703020202020104" pitchFamily="34" charset="-93"/>
              </a:rPr>
              <a:t>tính</a:t>
            </a:r>
            <a:endParaRPr lang="en-US" altLang="vi-VN" sz="2600" b="1" dirty="0">
              <a:solidFill>
                <a:srgbClr val="000000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47934" y="293296"/>
            <a:ext cx="850106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b="1" dirty="0" err="1">
                <a:solidFill>
                  <a:srgbClr val="FFC000"/>
                </a:solidFill>
              </a:rPr>
              <a:t>Tiết</a:t>
            </a:r>
            <a:r>
              <a:rPr lang="en-US" sz="4600" b="1" dirty="0">
                <a:solidFill>
                  <a:srgbClr val="FFC000"/>
                </a:solidFill>
              </a:rPr>
              <a:t> 11 - </a:t>
            </a:r>
            <a:r>
              <a:rPr lang="en-US" sz="4600" b="1" dirty="0" err="1">
                <a:solidFill>
                  <a:srgbClr val="FFC000"/>
                </a:solidFill>
              </a:rPr>
              <a:t>Bài</a:t>
            </a:r>
            <a:r>
              <a:rPr lang="en-US" sz="4600" b="1" dirty="0">
                <a:solidFill>
                  <a:srgbClr val="FFC000"/>
                </a:solidFill>
              </a:rPr>
              <a:t> 11: SÁN LÁ GAN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85800" y="1122061"/>
            <a:ext cx="65532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III/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Sinh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sản</a:t>
            </a:r>
            <a:endParaRPr lang="en-US" sz="3400" b="1" dirty="0">
              <a:solidFill>
                <a:srgbClr val="0070C0"/>
              </a:solidFill>
              <a:latin typeface="#9Slide03 AllRoundGothic" panose="020B0703020202020104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26" y="1663433"/>
            <a:ext cx="2252666" cy="4268209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4448289" y="3587304"/>
            <a:ext cx="838200" cy="420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338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2" name="TextBox 2"/>
          <p:cNvSpPr txBox="1">
            <a:spLocks noChangeArrowheads="1"/>
          </p:cNvSpPr>
          <p:nvPr/>
        </p:nvSpPr>
        <p:spPr bwMode="auto">
          <a:xfrm>
            <a:off x="8516391" y="6015039"/>
            <a:ext cx="17219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rgbClr val="FF3300"/>
                </a:solidFill>
              </a:rPr>
              <a:t>Sán</a:t>
            </a:r>
            <a:r>
              <a:rPr lang="en-US" altLang="vi-VN" sz="2400" b="1" dirty="0">
                <a:solidFill>
                  <a:srgbClr val="FF3300"/>
                </a:solidFill>
              </a:rPr>
              <a:t> </a:t>
            </a:r>
            <a:r>
              <a:rPr lang="en-US" altLang="vi-VN" sz="2400" b="1" dirty="0" err="1">
                <a:solidFill>
                  <a:srgbClr val="FF3300"/>
                </a:solidFill>
              </a:rPr>
              <a:t>lá</a:t>
            </a:r>
            <a:r>
              <a:rPr lang="en-US" altLang="vi-VN" sz="2400" b="1" dirty="0">
                <a:solidFill>
                  <a:srgbClr val="FF3300"/>
                </a:solidFill>
              </a:rPr>
              <a:t> </a:t>
            </a:r>
            <a:r>
              <a:rPr lang="en-US" altLang="vi-VN" sz="2400" b="1" dirty="0" err="1">
                <a:solidFill>
                  <a:srgbClr val="FF3300"/>
                </a:solidFill>
              </a:rPr>
              <a:t>gan</a:t>
            </a:r>
            <a:endParaRPr lang="en-US" altLang="vi-VN" sz="2400" b="1" dirty="0">
              <a:solidFill>
                <a:srgbClr val="FF33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2596996"/>
            <a:ext cx="5943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-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Cơ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quan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sinh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dục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lưỡng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tính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.</a:t>
            </a:r>
          </a:p>
          <a:p>
            <a:pPr marL="45720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Đặc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điểm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: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dạng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ống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,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phân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nhánh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và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phát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triển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chằng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chịt</a:t>
            </a:r>
            <a:r>
              <a:rPr lang="en-US" altLang="vi-VN" sz="2800" dirty="0">
                <a:solidFill>
                  <a:srgbClr val="000000"/>
                </a:solidFill>
                <a:latin typeface="#9Slide03 Ample" panose="02000000000000000000" pitchFamily="2" charset="-93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46" y="1210280"/>
            <a:ext cx="2352675" cy="4804759"/>
          </a:xfrm>
          <a:prstGeom prst="rect">
            <a:avLst/>
          </a:prstGeom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794453" y="2971800"/>
            <a:ext cx="196984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dirty="0" err="1">
                <a:solidFill>
                  <a:srgbClr val="000000"/>
                </a:solidFill>
                <a:latin typeface="#9Slide07 SVNUT Triumph Press" panose="00000500000000000000" pitchFamily="2" charset="0"/>
              </a:rPr>
              <a:t>Cơ</a:t>
            </a:r>
            <a:r>
              <a:rPr lang="en-US" altLang="vi-VN" sz="2000" b="1" dirty="0">
                <a:solidFill>
                  <a:srgbClr val="000000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altLang="vi-VN" sz="2000" b="1" dirty="0" err="1">
                <a:solidFill>
                  <a:srgbClr val="000000"/>
                </a:solidFill>
                <a:latin typeface="#9Slide07 SVNUT Triumph Press" panose="00000500000000000000" pitchFamily="2" charset="0"/>
              </a:rPr>
              <a:t>quan</a:t>
            </a:r>
            <a:r>
              <a:rPr lang="en-US" altLang="vi-VN" sz="2000" b="1" dirty="0">
                <a:solidFill>
                  <a:srgbClr val="000000"/>
                </a:solidFill>
                <a:latin typeface="#9Slide07 SVNUT Triumph Press" panose="00000500000000000000" pitchFamily="2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dirty="0" err="1">
                <a:solidFill>
                  <a:srgbClr val="000000"/>
                </a:solidFill>
                <a:latin typeface="#9Slide07 SVNUT Triumph Press" panose="00000500000000000000" pitchFamily="2" charset="0"/>
              </a:rPr>
              <a:t>sinh</a:t>
            </a:r>
            <a:r>
              <a:rPr lang="en-US" altLang="vi-VN" sz="2000" b="1" dirty="0">
                <a:solidFill>
                  <a:srgbClr val="000000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altLang="vi-VN" sz="2000" b="1" dirty="0" err="1">
                <a:solidFill>
                  <a:srgbClr val="000000"/>
                </a:solidFill>
                <a:latin typeface="#9Slide07 SVNUT Triumph Press" panose="00000500000000000000" pitchFamily="2" charset="0"/>
              </a:rPr>
              <a:t>dục</a:t>
            </a:r>
            <a:endParaRPr lang="en-US" altLang="vi-VN" sz="2000" b="1" dirty="0">
              <a:solidFill>
                <a:srgbClr val="000000"/>
              </a:solidFill>
              <a:latin typeface="#9Slide07 SVNUT Triumph Press" panose="00000500000000000000" pitchFamily="2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dirty="0" err="1">
                <a:solidFill>
                  <a:srgbClr val="000000"/>
                </a:solidFill>
                <a:latin typeface="#9Slide07 SVNUT Triumph Press" panose="00000500000000000000" pitchFamily="2" charset="0"/>
              </a:rPr>
              <a:t>lưỡng</a:t>
            </a:r>
            <a:r>
              <a:rPr lang="en-US" altLang="vi-VN" sz="2000" b="1" dirty="0">
                <a:solidFill>
                  <a:srgbClr val="000000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altLang="vi-VN" sz="2000" b="1" dirty="0" err="1">
                <a:solidFill>
                  <a:srgbClr val="000000"/>
                </a:solidFill>
                <a:latin typeface="#9Slide07 SVNUT Triumph Press" panose="00000500000000000000" pitchFamily="2" charset="0"/>
              </a:rPr>
              <a:t>tính</a:t>
            </a:r>
            <a:endParaRPr lang="en-US" altLang="vi-VN" sz="2000" b="1" dirty="0">
              <a:solidFill>
                <a:srgbClr val="000000"/>
              </a:solidFill>
              <a:latin typeface="#9Slide07 SVNUT Triumph Press" panose="00000500000000000000" pitchFamily="2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47934" y="293296"/>
            <a:ext cx="850106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b="1" dirty="0" err="1">
                <a:solidFill>
                  <a:srgbClr val="FFC000"/>
                </a:solidFill>
              </a:rPr>
              <a:t>Tiết</a:t>
            </a:r>
            <a:r>
              <a:rPr lang="en-US" sz="4600" b="1" dirty="0">
                <a:solidFill>
                  <a:srgbClr val="FFC000"/>
                </a:solidFill>
              </a:rPr>
              <a:t> 11 - </a:t>
            </a:r>
            <a:r>
              <a:rPr lang="en-US" sz="4600" b="1" dirty="0" err="1">
                <a:solidFill>
                  <a:srgbClr val="FFC000"/>
                </a:solidFill>
              </a:rPr>
              <a:t>Bài</a:t>
            </a:r>
            <a:r>
              <a:rPr lang="en-US" sz="4600" b="1" dirty="0">
                <a:solidFill>
                  <a:srgbClr val="FFC000"/>
                </a:solidFill>
              </a:rPr>
              <a:t> 11: SÁN LÁ GAN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85800" y="1122061"/>
            <a:ext cx="6553200" cy="13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III/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Sinh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sản</a:t>
            </a:r>
            <a:endParaRPr lang="en-US" sz="3400" b="1" dirty="0">
              <a:solidFill>
                <a:srgbClr val="0070C0"/>
              </a:solidFill>
              <a:latin typeface="#9Slide03 AllRoundGothic" panose="020B0703020202020104" pitchFamily="34" charset="-93"/>
            </a:endParaRPr>
          </a:p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B050"/>
                </a:solidFill>
                <a:latin typeface="#9Slide03 AllRoundGothic" panose="020B0703020202020104" pitchFamily="34" charset="-93"/>
              </a:rPr>
              <a:t>1.Cơ </a:t>
            </a:r>
            <a:r>
              <a:rPr lang="en-US" sz="3000" b="1" dirty="0" err="1">
                <a:solidFill>
                  <a:srgbClr val="00B050"/>
                </a:solidFill>
                <a:latin typeface="#9Slide03 AllRoundGothic" panose="020B0703020202020104" pitchFamily="34" charset="-93"/>
              </a:rPr>
              <a:t>quan</a:t>
            </a:r>
            <a:r>
              <a:rPr lang="en-US" sz="3000" b="1" dirty="0">
                <a:solidFill>
                  <a:srgbClr val="00B05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#9Slide03 AllRoundGothic" panose="020B0703020202020104" pitchFamily="34" charset="-93"/>
              </a:rPr>
              <a:t>sinh</a:t>
            </a:r>
            <a:r>
              <a:rPr lang="en-US" sz="3000" b="1" dirty="0">
                <a:solidFill>
                  <a:srgbClr val="00B05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#9Slide03 AllRoundGothic" panose="020B0703020202020104" pitchFamily="34" charset="-93"/>
              </a:rPr>
              <a:t>dục</a:t>
            </a:r>
            <a:endParaRPr lang="en-US" sz="3000" b="1" dirty="0">
              <a:solidFill>
                <a:srgbClr val="00B050"/>
              </a:solidFill>
              <a:latin typeface="#9Slide03 AllRoundGothic" panose="020B07030202020201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963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3" descr="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2057400"/>
            <a:ext cx="5715000" cy="3200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7315200" y="1143339"/>
            <a:ext cx="2819400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Sán</a:t>
            </a:r>
            <a:r>
              <a:rPr lang="en-US" sz="2400" b="1" dirty="0">
                <a:solidFill>
                  <a:schemeClr val="tx1"/>
                </a:solidFill>
                <a:latin typeface="Mul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trưởng</a:t>
            </a:r>
            <a:r>
              <a:rPr lang="en-US" sz="2400" b="1" dirty="0">
                <a:solidFill>
                  <a:schemeClr val="tx1"/>
                </a:solidFill>
                <a:latin typeface="Mul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Muli" panose="00000500000000000000" pitchFamily="2" charset="-93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đẻ</a:t>
            </a:r>
            <a:r>
              <a:rPr lang="en-US" sz="2400" b="1" dirty="0">
                <a:solidFill>
                  <a:schemeClr val="tx1"/>
                </a:solidFill>
                <a:latin typeface="Mul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trứng</a:t>
            </a:r>
            <a:r>
              <a:rPr lang="en-US" b="1" dirty="0">
                <a:solidFill>
                  <a:schemeClr val="tx1"/>
                </a:solidFill>
                <a:latin typeface="Muli" panose="00000500000000000000" pitchFamily="2" charset="-93"/>
              </a:rPr>
              <a:t> </a:t>
            </a:r>
          </a:p>
        </p:txBody>
      </p:sp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8915400" y="3576936"/>
            <a:ext cx="17526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latin typeface="Muli" panose="00000500000000000000" pitchFamily="2" charset="-93"/>
              </a:rPr>
              <a:t>Trứng</a:t>
            </a:r>
            <a:r>
              <a:rPr lang="en-US" sz="2400" b="1" dirty="0">
                <a:latin typeface="Muli" panose="00000500000000000000" pitchFamily="2" charset="-93"/>
              </a:rPr>
              <a:t> </a:t>
            </a:r>
            <a:r>
              <a:rPr lang="en-US" sz="2400" b="1" dirty="0" err="1">
                <a:latin typeface="Muli" panose="00000500000000000000" pitchFamily="2" charset="-93"/>
              </a:rPr>
              <a:t>sán</a:t>
            </a:r>
            <a:endParaRPr lang="en-US" b="1" dirty="0">
              <a:latin typeface="Muli" panose="00000500000000000000" pitchFamily="2" charset="-93"/>
            </a:endParaRP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7467600" y="5402264"/>
            <a:ext cx="22098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latin typeface="Muli" panose="00000500000000000000" pitchFamily="2" charset="-93"/>
              </a:rPr>
              <a:t>Trứng nở thành ấu trùng có lông </a:t>
            </a:r>
          </a:p>
        </p:txBody>
      </p:sp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4191000" y="5486401"/>
            <a:ext cx="19050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Ấu</a:t>
            </a:r>
            <a:r>
              <a:rPr lang="en-US" sz="2400" b="1" dirty="0">
                <a:solidFill>
                  <a:schemeClr val="tx1"/>
                </a:solidFill>
                <a:latin typeface="Mul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trùng</a:t>
            </a:r>
            <a:r>
              <a:rPr lang="en-US" sz="2400" b="1" dirty="0">
                <a:solidFill>
                  <a:schemeClr val="tx1"/>
                </a:solidFill>
                <a:latin typeface="Mul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Mul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ốc</a:t>
            </a:r>
            <a:endParaRPr lang="en-US" sz="2400" b="1" dirty="0">
              <a:solidFill>
                <a:schemeClr val="tx1"/>
              </a:solidFill>
              <a:latin typeface="Muli" panose="00000500000000000000" pitchFamily="2" charset="-93"/>
            </a:endParaRPr>
          </a:p>
        </p:txBody>
      </p:sp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1384628" y="4746552"/>
            <a:ext cx="1536431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Ấu</a:t>
            </a:r>
            <a:r>
              <a:rPr lang="en-US" sz="2400" b="1" dirty="0">
                <a:solidFill>
                  <a:schemeClr val="tx1"/>
                </a:solidFill>
                <a:latin typeface="Mul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trùng</a:t>
            </a:r>
            <a:r>
              <a:rPr lang="en-US" sz="2400" b="1" dirty="0">
                <a:solidFill>
                  <a:schemeClr val="tx1"/>
                </a:solidFill>
                <a:latin typeface="Mul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Mul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đuôi</a:t>
            </a:r>
            <a:endParaRPr lang="en-US" sz="2400" b="1" dirty="0">
              <a:solidFill>
                <a:schemeClr val="tx1"/>
              </a:solidFill>
              <a:latin typeface="Muli" panose="00000500000000000000" pitchFamily="2" charset="-93"/>
            </a:endParaRPr>
          </a:p>
        </p:txBody>
      </p:sp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1524000" y="2891136"/>
            <a:ext cx="16002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Kén</a:t>
            </a:r>
            <a:r>
              <a:rPr lang="en-US" sz="2400" b="1" dirty="0">
                <a:solidFill>
                  <a:schemeClr val="tx1"/>
                </a:solidFill>
                <a:latin typeface="Muli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Muli" panose="00000500000000000000" pitchFamily="2" charset="-93"/>
              </a:rPr>
              <a:t>sán</a:t>
            </a:r>
            <a:endParaRPr lang="en-US" sz="2400" b="1" dirty="0">
              <a:solidFill>
                <a:schemeClr val="tx1"/>
              </a:solidFill>
              <a:latin typeface="Muli" panose="00000500000000000000" pitchFamily="2" charset="-93"/>
            </a:endParaRPr>
          </a:p>
        </p:txBody>
      </p:sp>
      <p:sp>
        <p:nvSpPr>
          <p:cNvPr id="161802" name="AutoShape 10"/>
          <p:cNvSpPr>
            <a:spLocks noChangeArrowheads="1"/>
          </p:cNvSpPr>
          <p:nvPr/>
        </p:nvSpPr>
        <p:spPr bwMode="auto">
          <a:xfrm rot="-2347356">
            <a:off x="7037388" y="2449513"/>
            <a:ext cx="1168400" cy="296862"/>
          </a:xfrm>
          <a:prstGeom prst="rightArrow">
            <a:avLst>
              <a:gd name="adj1" fmla="val 50000"/>
              <a:gd name="adj2" fmla="val 98396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1804" name="AutoShape 12"/>
          <p:cNvSpPr>
            <a:spLocks noChangeArrowheads="1"/>
          </p:cNvSpPr>
          <p:nvPr/>
        </p:nvSpPr>
        <p:spPr bwMode="auto">
          <a:xfrm rot="8092104">
            <a:off x="8247857" y="4025107"/>
            <a:ext cx="636588" cy="149225"/>
          </a:xfrm>
          <a:prstGeom prst="rightArrow">
            <a:avLst>
              <a:gd name="adj1" fmla="val 50000"/>
              <a:gd name="adj2" fmla="val 106649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1808" name="AutoShape 16"/>
          <p:cNvSpPr>
            <a:spLocks noChangeArrowheads="1"/>
          </p:cNvSpPr>
          <p:nvPr/>
        </p:nvSpPr>
        <p:spPr bwMode="auto">
          <a:xfrm rot="-8656433">
            <a:off x="6789738" y="4930775"/>
            <a:ext cx="1096962" cy="152400"/>
          </a:xfrm>
          <a:prstGeom prst="rightArrow">
            <a:avLst>
              <a:gd name="adj1" fmla="val 50000"/>
              <a:gd name="adj2" fmla="val 179948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1809" name="AutoShape 17"/>
          <p:cNvSpPr>
            <a:spLocks noChangeArrowheads="1"/>
          </p:cNvSpPr>
          <p:nvPr/>
        </p:nvSpPr>
        <p:spPr bwMode="auto">
          <a:xfrm rot="-4837698">
            <a:off x="4644232" y="5014119"/>
            <a:ext cx="944562" cy="152400"/>
          </a:xfrm>
          <a:prstGeom prst="rightArrow">
            <a:avLst>
              <a:gd name="adj1" fmla="val 50000"/>
              <a:gd name="adj2" fmla="val 154948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1811" name="AutoShape 19"/>
          <p:cNvSpPr>
            <a:spLocks noChangeArrowheads="1"/>
          </p:cNvSpPr>
          <p:nvPr/>
        </p:nvSpPr>
        <p:spPr bwMode="auto">
          <a:xfrm rot="899963">
            <a:off x="3273425" y="3219450"/>
            <a:ext cx="700088" cy="76200"/>
          </a:xfrm>
          <a:prstGeom prst="rightArrow">
            <a:avLst>
              <a:gd name="adj1" fmla="val 50000"/>
              <a:gd name="adj2" fmla="val 229688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1814" name="AutoShape 22"/>
          <p:cNvSpPr>
            <a:spLocks noChangeArrowheads="1"/>
          </p:cNvSpPr>
          <p:nvPr/>
        </p:nvSpPr>
        <p:spPr bwMode="auto">
          <a:xfrm rot="-2864039">
            <a:off x="2680494" y="4420394"/>
            <a:ext cx="563562" cy="152400"/>
          </a:xfrm>
          <a:prstGeom prst="rightArrow">
            <a:avLst>
              <a:gd name="adj1" fmla="val 50000"/>
              <a:gd name="adj2" fmla="val 92448"/>
            </a:avLst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4" name="AutoShape 2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210800" y="6553200"/>
            <a:ext cx="457200" cy="304800"/>
          </a:xfrm>
          <a:prstGeom prst="actionButtonE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4724" y="557965"/>
            <a:ext cx="2128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B050"/>
                </a:solidFill>
                <a:latin typeface="#9Slide03 Ample" panose="02000000000000000000" pitchFamily="2" charset="-93"/>
              </a:rPr>
              <a:t>2. </a:t>
            </a:r>
            <a:r>
              <a:rPr lang="en-US" sz="3200" b="1" dirty="0" err="1">
                <a:solidFill>
                  <a:srgbClr val="00B050"/>
                </a:solidFill>
                <a:latin typeface="#9Slide03 Ample" panose="02000000000000000000" pitchFamily="2" charset="-93"/>
              </a:rPr>
              <a:t>Vòng</a:t>
            </a:r>
            <a:r>
              <a:rPr lang="en-US" sz="3200" b="1" dirty="0">
                <a:solidFill>
                  <a:srgbClr val="00B050"/>
                </a:solidFill>
                <a:latin typeface="#9Slide03 Ample" panose="02000000000000000000" pitchFamily="2" charset="-93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#9Slide03 Ample" panose="02000000000000000000" pitchFamily="2" charset="-93"/>
              </a:rPr>
              <a:t>đời</a:t>
            </a:r>
            <a:endParaRPr lang="en-US" sz="3200" b="1" dirty="0">
              <a:solidFill>
                <a:srgbClr val="00B050"/>
              </a:solidFill>
              <a:latin typeface="#9Slide03 Ample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29218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6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1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1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6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6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6" grpId="0" animBg="1"/>
      <p:bldP spid="161797" grpId="0" animBg="1"/>
      <p:bldP spid="161798" grpId="0" animBg="1"/>
      <p:bldP spid="161799" grpId="0" animBg="1"/>
      <p:bldP spid="161800" grpId="0" animBg="1"/>
      <p:bldP spid="161801" grpId="0" animBg="1"/>
      <p:bldP spid="161802" grpId="0" animBg="1"/>
      <p:bldP spid="161804" grpId="0" animBg="1"/>
      <p:bldP spid="161808" grpId="0" animBg="1"/>
      <p:bldP spid="161809" grpId="0" animBg="1"/>
      <p:bldP spid="161811" grpId="0" animBg="1"/>
      <p:bldP spid="1618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35" name="Group 27"/>
          <p:cNvGrpSpPr>
            <a:grpSpLocks/>
          </p:cNvGrpSpPr>
          <p:nvPr/>
        </p:nvGrpSpPr>
        <p:grpSpPr bwMode="auto">
          <a:xfrm>
            <a:off x="3429000" y="1789109"/>
            <a:ext cx="4205288" cy="477838"/>
            <a:chOff x="1296" y="1982"/>
            <a:chExt cx="2649" cy="301"/>
          </a:xfrm>
        </p:grpSpPr>
        <p:sp>
          <p:nvSpPr>
            <p:cNvPr id="29717" name="Line 5"/>
            <p:cNvSpPr>
              <a:spLocks noChangeShapeType="1"/>
            </p:cNvSpPr>
            <p:nvPr/>
          </p:nvSpPr>
          <p:spPr bwMode="auto">
            <a:xfrm>
              <a:off x="1296" y="2154"/>
              <a:ext cx="1213" cy="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Text Box 6"/>
            <p:cNvSpPr txBox="1">
              <a:spLocks noChangeArrowheads="1"/>
            </p:cNvSpPr>
            <p:nvPr/>
          </p:nvSpPr>
          <p:spPr bwMode="auto">
            <a:xfrm>
              <a:off x="2745" y="1982"/>
              <a:ext cx="1200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Trứng</a:t>
              </a:r>
              <a:r>
                <a:rPr lang="en-US" sz="25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</a:p>
          </p:txBody>
        </p:sp>
      </p:grp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914400" y="1668458"/>
            <a:ext cx="2573339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500" b="1" dirty="0" err="1">
                <a:solidFill>
                  <a:schemeClr val="accent6">
                    <a:lumMod val="75000"/>
                  </a:schemeClr>
                </a:solidFill>
              </a:rPr>
              <a:t>Sán</a:t>
            </a:r>
            <a:r>
              <a:rPr lang="en-US" sz="25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6">
                    <a:lumMod val="75000"/>
                  </a:schemeClr>
                </a:solidFill>
              </a:rPr>
              <a:t>lá</a:t>
            </a:r>
            <a:r>
              <a:rPr lang="en-US" sz="25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accent6">
                    <a:lumMod val="75000"/>
                  </a:schemeClr>
                </a:solidFill>
              </a:rPr>
              <a:t>gan</a:t>
            </a:r>
            <a:r>
              <a:rPr lang="en-US" sz="25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(</a:t>
            </a:r>
            <a:r>
              <a:rPr lang="en-US" sz="2400" b="1" dirty="0" err="1">
                <a:solidFill>
                  <a:srgbClr val="0000FF"/>
                </a:solidFill>
              </a:rPr>
              <a:t>gan</a:t>
            </a:r>
            <a:r>
              <a:rPr lang="en-US" sz="2400" b="1" dirty="0">
                <a:solidFill>
                  <a:srgbClr val="0000FF"/>
                </a:solidFill>
              </a:rPr>
              <a:t>, </a:t>
            </a:r>
            <a:r>
              <a:rPr lang="en-US" sz="2400" b="1" dirty="0" err="1">
                <a:solidFill>
                  <a:srgbClr val="0000FF"/>
                </a:solidFill>
              </a:rPr>
              <a:t>mật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trâu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bò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</a:p>
        </p:txBody>
      </p:sp>
      <p:grpSp>
        <p:nvGrpSpPr>
          <p:cNvPr id="17439" name="Group 31"/>
          <p:cNvGrpSpPr>
            <a:grpSpLocks/>
          </p:cNvGrpSpPr>
          <p:nvPr/>
        </p:nvGrpSpPr>
        <p:grpSpPr bwMode="auto">
          <a:xfrm>
            <a:off x="8650290" y="2533650"/>
            <a:ext cx="2957513" cy="1493838"/>
            <a:chOff x="4528" y="2352"/>
            <a:chExt cx="1863" cy="941"/>
          </a:xfrm>
        </p:grpSpPr>
        <p:sp>
          <p:nvSpPr>
            <p:cNvPr id="29714" name="Line 12"/>
            <p:cNvSpPr>
              <a:spLocks noChangeShapeType="1"/>
            </p:cNvSpPr>
            <p:nvPr/>
          </p:nvSpPr>
          <p:spPr bwMode="auto">
            <a:xfrm>
              <a:off x="4800" y="2352"/>
              <a:ext cx="0" cy="576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6" name="Text Box 14"/>
            <p:cNvSpPr txBox="1">
              <a:spLocks noChangeArrowheads="1"/>
            </p:cNvSpPr>
            <p:nvPr/>
          </p:nvSpPr>
          <p:spPr bwMode="auto">
            <a:xfrm>
              <a:off x="4528" y="2992"/>
              <a:ext cx="1863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Ấu</a:t>
              </a:r>
              <a:r>
                <a:rPr lang="en-US" sz="25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trùng</a:t>
              </a:r>
              <a:r>
                <a:rPr lang="en-US" sz="25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trong</a:t>
              </a:r>
              <a:r>
                <a:rPr lang="en-US" sz="25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ốc</a:t>
              </a:r>
              <a:endParaRPr lang="en-US" sz="25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7440" name="Group 32"/>
          <p:cNvGrpSpPr>
            <a:grpSpLocks/>
          </p:cNvGrpSpPr>
          <p:nvPr/>
        </p:nvGrpSpPr>
        <p:grpSpPr bwMode="auto">
          <a:xfrm>
            <a:off x="4706197" y="3433760"/>
            <a:ext cx="3669100" cy="1217613"/>
            <a:chOff x="2010" y="3090"/>
            <a:chExt cx="2261" cy="767"/>
          </a:xfrm>
        </p:grpSpPr>
        <p:sp>
          <p:nvSpPr>
            <p:cNvPr id="29711" name="Line 15"/>
            <p:cNvSpPr>
              <a:spLocks noChangeShapeType="1"/>
            </p:cNvSpPr>
            <p:nvPr/>
          </p:nvSpPr>
          <p:spPr bwMode="auto">
            <a:xfrm flipH="1" flipV="1">
              <a:off x="3289" y="3282"/>
              <a:ext cx="982" cy="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Text Box 19"/>
            <p:cNvSpPr txBox="1">
              <a:spLocks noChangeArrowheads="1"/>
            </p:cNvSpPr>
            <p:nvPr/>
          </p:nvSpPr>
          <p:spPr bwMode="auto">
            <a:xfrm>
              <a:off x="2256" y="3090"/>
              <a:ext cx="864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Ấu</a:t>
              </a:r>
              <a:r>
                <a:rPr lang="en-US" sz="25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trùng</a:t>
              </a:r>
              <a:r>
                <a:rPr lang="en-US" sz="25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có</a:t>
              </a:r>
              <a:r>
                <a:rPr lang="en-US" sz="25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đuôi</a:t>
              </a:r>
              <a:endParaRPr lang="en-US" sz="25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9713" name="Text Box 20"/>
            <p:cNvSpPr txBox="1">
              <a:spLocks noChangeArrowheads="1"/>
            </p:cNvSpPr>
            <p:nvPr/>
          </p:nvSpPr>
          <p:spPr bwMode="auto">
            <a:xfrm>
              <a:off x="2010" y="3566"/>
              <a:ext cx="16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rgbClr val="0000FF"/>
                  </a:solidFill>
                </a:rPr>
                <a:t>(</a:t>
              </a:r>
              <a:r>
                <a:rPr lang="en-US" sz="2400" b="1" dirty="0" err="1">
                  <a:solidFill>
                    <a:srgbClr val="0000FF"/>
                  </a:solidFill>
                </a:rPr>
                <a:t>Môi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trường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nước</a:t>
              </a:r>
              <a:r>
                <a:rPr lang="en-US" sz="2400" b="1" dirty="0">
                  <a:solidFill>
                    <a:srgbClr val="0000FF"/>
                  </a:solidFill>
                </a:rPr>
                <a:t>)</a:t>
              </a:r>
              <a:r>
                <a:rPr lang="en-US" sz="2400" b="1" dirty="0"/>
                <a:t> </a:t>
              </a:r>
            </a:p>
          </p:txBody>
        </p:sp>
      </p:grpSp>
      <p:grpSp>
        <p:nvGrpSpPr>
          <p:cNvPr id="17441" name="Group 33"/>
          <p:cNvGrpSpPr>
            <a:grpSpLocks/>
          </p:cNvGrpSpPr>
          <p:nvPr/>
        </p:nvGrpSpPr>
        <p:grpSpPr bwMode="auto">
          <a:xfrm>
            <a:off x="1584198" y="2679433"/>
            <a:ext cx="1007110" cy="1161681"/>
            <a:chOff x="573" y="2547"/>
            <a:chExt cx="305" cy="454"/>
          </a:xfrm>
        </p:grpSpPr>
        <p:sp>
          <p:nvSpPr>
            <p:cNvPr id="29708" name="Line 21"/>
            <p:cNvSpPr>
              <a:spLocks noChangeShapeType="1"/>
            </p:cNvSpPr>
            <p:nvPr/>
          </p:nvSpPr>
          <p:spPr bwMode="auto">
            <a:xfrm flipH="1" flipV="1">
              <a:off x="578" y="3001"/>
              <a:ext cx="300" cy="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Line 23"/>
            <p:cNvSpPr>
              <a:spLocks noChangeShapeType="1"/>
            </p:cNvSpPr>
            <p:nvPr/>
          </p:nvSpPr>
          <p:spPr bwMode="auto">
            <a:xfrm flipH="1" flipV="1">
              <a:off x="573" y="2547"/>
              <a:ext cx="1" cy="454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38" name="Group 30"/>
          <p:cNvGrpSpPr>
            <a:grpSpLocks/>
          </p:cNvGrpSpPr>
          <p:nvPr/>
        </p:nvGrpSpPr>
        <p:grpSpPr bwMode="auto">
          <a:xfrm>
            <a:off x="6956452" y="1577180"/>
            <a:ext cx="3936399" cy="757239"/>
            <a:chOff x="3168" y="1911"/>
            <a:chExt cx="3064" cy="477"/>
          </a:xfrm>
        </p:grpSpPr>
        <p:sp>
          <p:nvSpPr>
            <p:cNvPr id="29705" name="Text Box 11"/>
            <p:cNvSpPr txBox="1">
              <a:spLocks noChangeArrowheads="1"/>
            </p:cNvSpPr>
            <p:nvPr/>
          </p:nvSpPr>
          <p:spPr bwMode="auto">
            <a:xfrm>
              <a:off x="4334" y="2087"/>
              <a:ext cx="1898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Ấu</a:t>
              </a:r>
              <a:r>
                <a:rPr lang="en-US" sz="25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trùng</a:t>
              </a:r>
              <a:r>
                <a:rPr lang="en-US" sz="25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có</a:t>
              </a:r>
              <a:r>
                <a:rPr lang="en-US" sz="25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lông</a:t>
              </a:r>
              <a:endParaRPr lang="en-US" sz="25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9706" name="Line 28"/>
            <p:cNvSpPr>
              <a:spLocks noChangeShapeType="1"/>
            </p:cNvSpPr>
            <p:nvPr/>
          </p:nvSpPr>
          <p:spPr bwMode="auto">
            <a:xfrm>
              <a:off x="3168" y="2256"/>
              <a:ext cx="1056" cy="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Text Box 29"/>
            <p:cNvSpPr txBox="1">
              <a:spLocks noChangeArrowheads="1"/>
            </p:cNvSpPr>
            <p:nvPr/>
          </p:nvSpPr>
          <p:spPr bwMode="auto">
            <a:xfrm>
              <a:off x="3199" y="1911"/>
              <a:ext cx="15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0000FF"/>
                  </a:solidFill>
                </a:rPr>
                <a:t>Gặp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</a:rPr>
                <a:t>nước</a:t>
              </a:r>
              <a:r>
                <a:rPr lang="en-US" sz="2400" b="1" dirty="0">
                  <a:solidFill>
                    <a:srgbClr val="0000FF"/>
                  </a:solidFill>
                </a:rPr>
                <a:t> </a:t>
              </a:r>
            </a:p>
          </p:txBody>
        </p:sp>
      </p:grpSp>
      <p:grpSp>
        <p:nvGrpSpPr>
          <p:cNvPr id="24" name="Group 32"/>
          <p:cNvGrpSpPr>
            <a:grpSpLocks/>
          </p:cNvGrpSpPr>
          <p:nvPr/>
        </p:nvGrpSpPr>
        <p:grpSpPr bwMode="auto">
          <a:xfrm>
            <a:off x="2590800" y="3549648"/>
            <a:ext cx="2209800" cy="477838"/>
            <a:chOff x="1846" y="2908"/>
            <a:chExt cx="2378" cy="301"/>
          </a:xfrm>
        </p:grpSpPr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H="1">
              <a:off x="3072" y="3072"/>
              <a:ext cx="1152" cy="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19"/>
            <p:cNvSpPr txBox="1">
              <a:spLocks noChangeArrowheads="1"/>
            </p:cNvSpPr>
            <p:nvPr/>
          </p:nvSpPr>
          <p:spPr bwMode="auto">
            <a:xfrm>
              <a:off x="1846" y="2908"/>
              <a:ext cx="1459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Kết</a:t>
              </a:r>
              <a:r>
                <a:rPr lang="en-US" sz="25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2500" b="1" dirty="0" err="1">
                  <a:solidFill>
                    <a:schemeClr val="accent6">
                      <a:lumMod val="75000"/>
                    </a:schemeClr>
                  </a:solidFill>
                </a:rPr>
                <a:t>kén</a:t>
              </a:r>
              <a:endParaRPr lang="en-US" sz="25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2178194" y="4061844"/>
            <a:ext cx="2181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(</a:t>
            </a:r>
            <a:r>
              <a:rPr lang="en-US" sz="2400" b="1" dirty="0" err="1">
                <a:solidFill>
                  <a:srgbClr val="0000FF"/>
                </a:solidFill>
              </a:rPr>
              <a:t>Cây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thủy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sinh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  <a:r>
              <a:rPr lang="en-US" sz="2400" b="1" dirty="0"/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86908" y="621569"/>
            <a:ext cx="2128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B050"/>
                </a:solidFill>
                <a:latin typeface="#9Slide03 Ample" panose="02000000000000000000" pitchFamily="2" charset="-93"/>
              </a:rPr>
              <a:t>2. </a:t>
            </a:r>
            <a:r>
              <a:rPr lang="en-US" sz="3200" b="1" dirty="0" err="1">
                <a:solidFill>
                  <a:srgbClr val="00B050"/>
                </a:solidFill>
                <a:latin typeface="#9Slide03 Ample" panose="02000000000000000000" pitchFamily="2" charset="-93"/>
              </a:rPr>
              <a:t>Vòng</a:t>
            </a:r>
            <a:r>
              <a:rPr lang="en-US" sz="3200" b="1" dirty="0">
                <a:solidFill>
                  <a:srgbClr val="00B050"/>
                </a:solidFill>
                <a:latin typeface="#9Slide03 Ample" panose="02000000000000000000" pitchFamily="2" charset="-93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#9Slide03 Ample" panose="02000000000000000000" pitchFamily="2" charset="-93"/>
              </a:rPr>
              <a:t>đời</a:t>
            </a:r>
            <a:endParaRPr lang="en-US" sz="3200" b="1" dirty="0">
              <a:solidFill>
                <a:srgbClr val="00B050"/>
              </a:solidFill>
              <a:latin typeface="#9Slide03 Ample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37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88295" y="781368"/>
            <a:ext cx="784860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Hãy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trả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lời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các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câu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hỏi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sau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</a:rPr>
              <a:t>: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520826" y="3516501"/>
            <a:ext cx="8385174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-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Ấu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trùng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không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có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nơi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kí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sinh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,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ấu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trùng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sẽ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chết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.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520826" y="2936305"/>
            <a:ext cx="8385174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2.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Ấu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trùng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nở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ra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không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gặp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cơ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thể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ốc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thích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hợp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?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1447800" y="1368743"/>
            <a:ext cx="861060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1.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Nếu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trứng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không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gặp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nước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thì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sao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?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447800" y="1978343"/>
            <a:ext cx="7056438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-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Trứng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sẽ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không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nở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,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ấu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trùng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sẽ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chết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.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1520825" y="4645343"/>
            <a:ext cx="9070975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3.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Ốc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chứa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vật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ký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sinh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bị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các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động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vật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khác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ăn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thịt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mất</a:t>
            </a:r>
            <a:r>
              <a:rPr lang="en-US" sz="2900" dirty="0">
                <a:solidFill>
                  <a:srgbClr val="FF0000"/>
                </a:solidFill>
                <a:latin typeface="#9Slide03 Ample" panose="02000000000000000000" pitchFamily="2" charset="-93"/>
              </a:rPr>
              <a:t>? 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1447800" y="5334000"/>
            <a:ext cx="967740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-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Ấu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trùng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trong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cơ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thể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ốc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chết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hoặc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ký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sinh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ở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vật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chủ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9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mới</a:t>
            </a:r>
            <a:r>
              <a:rPr lang="en-US" sz="29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318444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7" grpId="0"/>
      <p:bldP spid="38921" grpId="0"/>
      <p:bldP spid="38922" grpId="0"/>
      <p:bldP spid="38924" grpId="0"/>
      <p:bldP spid="389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600200" y="304801"/>
            <a:ext cx="784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FF"/>
                </a:solidFill>
                <a:latin typeface="#9Slide03 Ample" panose="02000000000000000000" pitchFamily="2" charset="-93"/>
              </a:rPr>
              <a:t>Hãy trả lời các câu hỏi sau: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1600200" y="1219201"/>
            <a:ext cx="8915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4.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Kén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sán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bám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rau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bèo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…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chờ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mãi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trâu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?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1597026" y="2057400"/>
            <a:ext cx="51085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- Kén sán sẽ chết đi.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1593850" y="3124200"/>
            <a:ext cx="9302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5.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Sán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gan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nghi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tán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nòi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?</a:t>
            </a: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1597025" y="3581400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Thay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đổi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chủ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nhiều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giai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đoạn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ấu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trùng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  <a:sym typeface="Wingdings" pitchFamily="2" charset="2"/>
              </a:rPr>
              <a:t>. </a:t>
            </a: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1600200" y="4648200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6.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vòng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đời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phòng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-93"/>
              </a:rPr>
              <a:t>sán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-93"/>
              </a:rPr>
              <a:t>? </a:t>
            </a: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1603376" y="5060951"/>
            <a:ext cx="89122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Vệ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môi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đảm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bảo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vệ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uống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sử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phân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tươi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tẩy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sán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#9Slide03 Ample" panose="02000000000000000000" pitchFamily="2" charset="-93"/>
              </a:rPr>
              <a:t>kì</a:t>
            </a:r>
            <a:r>
              <a:rPr lang="en-US" sz="2800" dirty="0">
                <a:solidFill>
                  <a:srgbClr val="0000FF"/>
                </a:solidFill>
                <a:latin typeface="#9Slide03 Ample" panose="02000000000000000000" pitchFamily="2" charset="-93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8509010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6" grpId="0"/>
      <p:bldP spid="38927" grpId="0"/>
      <p:bldP spid="38928" grpId="0"/>
      <p:bldP spid="38929" grpId="0"/>
      <p:bldP spid="38930" grpId="0"/>
      <p:bldP spid="389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6" descr="chu-trinh-phat-sinh-phat-triencua-s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250" y="533400"/>
            <a:ext cx="8539163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2"/>
          <p:cNvSpPr txBox="1">
            <a:spLocks noChangeArrowheads="1"/>
          </p:cNvSpPr>
          <p:nvPr/>
        </p:nvSpPr>
        <p:spPr bwMode="auto">
          <a:xfrm>
            <a:off x="1917700" y="5105401"/>
            <a:ext cx="8597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0000FF"/>
                </a:solidFill>
              </a:rPr>
              <a:t>Để phòng bệnh sán lá gan cho trâu, bò cần phải làm những gì ?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1936750" y="4838700"/>
            <a:ext cx="86550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000000"/>
                </a:solidFill>
              </a:rPr>
              <a:t>+ Vệ sinh chuồng trại, ủ phân trước khi bón cho cây trồng.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000000"/>
                </a:solidFill>
              </a:rPr>
              <a:t>+ Tiêu diệt vật chủ trung gian gây bệnh (ốc)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000000"/>
                </a:solidFill>
              </a:rPr>
              <a:t>+ Tẩy sán định kỳ cho trâu, bò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344738" y="76201"/>
            <a:ext cx="7561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rgbClr val="0000FF"/>
                </a:solidFill>
              </a:rPr>
              <a:t>Vì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sao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trâu</a:t>
            </a:r>
            <a:r>
              <a:rPr lang="en-US" altLang="vi-VN" sz="2400" b="1" dirty="0">
                <a:solidFill>
                  <a:srgbClr val="0000FF"/>
                </a:solidFill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</a:rPr>
              <a:t>bò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nước</a:t>
            </a:r>
            <a:r>
              <a:rPr lang="en-US" altLang="vi-VN" sz="2400" b="1" dirty="0">
                <a:solidFill>
                  <a:srgbClr val="0000FF"/>
                </a:solidFill>
              </a:rPr>
              <a:t> ta </a:t>
            </a:r>
            <a:r>
              <a:rPr lang="en-US" altLang="vi-VN" sz="2400" b="1" dirty="0" err="1">
                <a:solidFill>
                  <a:srgbClr val="0000FF"/>
                </a:solidFill>
              </a:rPr>
              <a:t>mắc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bên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lá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gan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nhiều</a:t>
            </a:r>
            <a:r>
              <a:rPr lang="en-US" altLang="vi-VN" sz="2400" b="1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295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-PC\Downloads\gan-nhiem-san-la-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247650"/>
            <a:ext cx="3016225" cy="22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LL-PC\Download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"/>
            <a:ext cx="4083382" cy="305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LL-PC\Downloads\gan-nhiem-san-la-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106133"/>
            <a:ext cx="4157662" cy="31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ELL-PC\Downloads\images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071" y="3299842"/>
            <a:ext cx="3990572" cy="325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ELL-PC\Downloads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3350119"/>
            <a:ext cx="4157662" cy="311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7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34" y="3161281"/>
            <a:ext cx="1760422" cy="179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944" y="2411413"/>
            <a:ext cx="3201620" cy="119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708" y="3444875"/>
            <a:ext cx="2356618" cy="207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2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61" y="3444875"/>
            <a:ext cx="1779201" cy="160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247" y="3405190"/>
            <a:ext cx="4234404" cy="92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0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515" y="2938463"/>
            <a:ext cx="3700798" cy="67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Cover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760" y="2786065"/>
            <a:ext cx="3636640" cy="92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8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75" y="1878013"/>
            <a:ext cx="1921599" cy="81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7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85" y="1758950"/>
            <a:ext cx="1915339" cy="40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6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41" y="1250952"/>
            <a:ext cx="2636722" cy="8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5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55" y="1719265"/>
            <a:ext cx="1987321" cy="147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4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160" y="2390775"/>
            <a:ext cx="1746339" cy="123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024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2051050"/>
            <a:ext cx="50720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4" y="2020888"/>
            <a:ext cx="474027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4" y="2006601"/>
            <a:ext cx="537368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4" y="1374776"/>
            <a:ext cx="397668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4" y="1366838"/>
            <a:ext cx="229393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4" y="1050925"/>
            <a:ext cx="252888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4" y="279400"/>
            <a:ext cx="27781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4" y="1154114"/>
            <a:ext cx="24479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4" y="0"/>
            <a:ext cx="2300287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4" y="1668464"/>
            <a:ext cx="19780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28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524000" y="1066800"/>
            <a:ext cx="419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6705600" y="1905000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743200" y="4038600"/>
            <a:ext cx="464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3.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3733800" y="4648201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38400"/>
            <a:ext cx="3352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48200"/>
            <a:ext cx="4953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2133600" y="0"/>
            <a:ext cx="8077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itchFamily="18" charset="0"/>
              </a:rPr>
              <a:t>CHƯƠNG 3: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CÁC NGÀNH GIUN</a:t>
            </a:r>
          </a:p>
        </p:txBody>
      </p:sp>
    </p:spTree>
    <p:extLst>
      <p:ext uri="{BB962C8B-B14F-4D97-AF65-F5344CB8AC3E}">
        <p14:creationId xmlns:p14="http://schemas.microsoft.com/office/powerpoint/2010/main" val="165477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/>
      <p:bldP spid="501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886200" y="1447800"/>
            <a:ext cx="3657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err="1">
                <a:solidFill>
                  <a:srgbClr val="00B050"/>
                </a:solidFill>
                <a:latin typeface="#9Slide07 SVNUT Triumph Press" panose="00000500000000000000" pitchFamily="2" charset="0"/>
              </a:rPr>
              <a:t>Hướng</a:t>
            </a:r>
            <a:r>
              <a:rPr lang="en-US" sz="3000" b="1" dirty="0">
                <a:solidFill>
                  <a:srgbClr val="00B050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#9Slide07 SVNUT Triumph Press" panose="00000500000000000000" pitchFamily="2" charset="0"/>
              </a:rPr>
              <a:t>dẫn</a:t>
            </a:r>
            <a:r>
              <a:rPr lang="en-US" sz="3000" b="1" dirty="0">
                <a:solidFill>
                  <a:srgbClr val="00B050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#9Slide07 SVNUT Triumph Press" panose="00000500000000000000" pitchFamily="2" charset="0"/>
              </a:rPr>
              <a:t>về</a:t>
            </a:r>
            <a:r>
              <a:rPr lang="en-US" sz="3000" b="1" dirty="0">
                <a:solidFill>
                  <a:srgbClr val="00B050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#9Slide07 SVNUT Triumph Press" panose="00000500000000000000" pitchFamily="2" charset="0"/>
              </a:rPr>
              <a:t>nhà</a:t>
            </a:r>
            <a:endParaRPr lang="en-US" sz="3000" b="1" dirty="0">
              <a:solidFill>
                <a:srgbClr val="00B050"/>
              </a:solidFill>
              <a:latin typeface="#9Slide07 SVNUT Triumph Press" panose="00000500000000000000" pitchFamily="2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38400" y="2286000"/>
            <a:ext cx="7239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Chép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vở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thuộc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ghi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11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nộp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lên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LMS.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Hạn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chót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: 14g00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hàng</a:t>
            </a:r>
            <a:r>
              <a:rPr lang="en-US" sz="32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tuần</a:t>
            </a:r>
            <a:endParaRPr lang="en-US" sz="3200" b="1" dirty="0">
              <a:solidFill>
                <a:srgbClr val="0070C0"/>
              </a:solidFill>
              <a:latin typeface="#9Slide03 AllRoundGothic" panose="020B07030202020201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7644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2514601" y="762001"/>
            <a:ext cx="1362075" cy="4476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i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VNI-Times"/>
              </a:rPr>
              <a:t>Baøi môùi :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905000" y="425047"/>
            <a:ext cx="800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CHỦ ĐỀ 1: NGÀNH GIUN DẸP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59632" y="6181636"/>
            <a:ext cx="1457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-93"/>
                <a:cs typeface="Times New Roman" pitchFamily="18" charset="0"/>
              </a:rPr>
              <a:t>Sán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-93"/>
                <a:cs typeface="Times New Roman" pitchFamily="18" charset="0"/>
              </a:rPr>
              <a:t>lông</a:t>
            </a:r>
            <a:endParaRPr lang="en-US" sz="2400" b="1" dirty="0">
              <a:solidFill>
                <a:srgbClr val="FF0000"/>
              </a:solidFill>
              <a:latin typeface="#9Slide03 Ample" panose="02000000000000000000" pitchFamily="2" charset="-93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21344" y="6111995"/>
            <a:ext cx="1553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-93"/>
                <a:cs typeface="Times New Roman" pitchFamily="18" charset="0"/>
              </a:rPr>
              <a:t>Sán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-93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Ample" panose="02000000000000000000" pitchFamily="2" charset="-93"/>
                <a:cs typeface="Times New Roman" pitchFamily="18" charset="0"/>
              </a:rPr>
              <a:t>gan</a:t>
            </a:r>
            <a:endParaRPr lang="en-US" sz="2400" b="1" dirty="0">
              <a:solidFill>
                <a:srgbClr val="FF0000"/>
              </a:solidFill>
              <a:latin typeface="#9Slide03 Ample" panose="02000000000000000000" pitchFamily="2" charset="-93"/>
              <a:cs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66800" y="1398170"/>
            <a:ext cx="10739288" cy="13849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#9Slide03 AmpleSoft Bold" panose="02000000000000000000" pitchFamily="2" charset="-93"/>
                <a:cs typeface="Times New Roman" pitchFamily="18" charset="0"/>
              </a:rPr>
              <a:t>- </a:t>
            </a:r>
            <a:r>
              <a:rPr lang="vi-VN" sz="2800" dirty="0">
                <a:latin typeface="#9Slide03 AmpleSoft Bold" panose="02000000000000000000" pitchFamily="2" charset="-93"/>
                <a:cs typeface="Times New Roman" pitchFamily="18" charset="0"/>
              </a:rPr>
              <a:t>Cơ thể đối xứng hai bên             - Dẹp theo chiều lưng bụng</a:t>
            </a:r>
          </a:p>
          <a:p>
            <a:r>
              <a:rPr lang="en-US" sz="2800" dirty="0">
                <a:latin typeface="#9Slide03 AmpleSoft Bold" panose="02000000000000000000" pitchFamily="2" charset="-93"/>
                <a:cs typeface="Times New Roman" pitchFamily="18" charset="0"/>
              </a:rPr>
              <a:t>- </a:t>
            </a:r>
            <a:r>
              <a:rPr lang="vi-VN" sz="2800" dirty="0">
                <a:latin typeface="#9Slide03 AmpleSoft Bold" panose="02000000000000000000" pitchFamily="2" charset="-93"/>
                <a:cs typeface="Times New Roman" pitchFamily="18" charset="0"/>
              </a:rPr>
              <a:t>Ruột phân nhánh                         -  Loài lưỡng tính </a:t>
            </a:r>
          </a:p>
          <a:p>
            <a:r>
              <a:rPr lang="pt-BR" sz="2800" dirty="0">
                <a:latin typeface="#9Slide03 AmpleSoft Bold" panose="02000000000000000000" pitchFamily="2" charset="-93"/>
                <a:cs typeface="Times New Roman" pitchFamily="18" charset="0"/>
              </a:rPr>
              <a:t>- Sống</a:t>
            </a:r>
            <a:r>
              <a:rPr lang="vi-VN" sz="2800" dirty="0">
                <a:latin typeface="#9Slide03 AmpleSoft Bold" panose="02000000000000000000" pitchFamily="2" charset="-93"/>
                <a:cs typeface="Times New Roman" pitchFamily="18" charset="0"/>
              </a:rPr>
              <a:t>: </a:t>
            </a:r>
            <a:r>
              <a:rPr lang="pt-BR" sz="2800" dirty="0">
                <a:latin typeface="#9Slide03 AmpleSoft Bold" panose="02000000000000000000" pitchFamily="2" charset="-93"/>
                <a:cs typeface="Times New Roman" pitchFamily="18" charset="0"/>
              </a:rPr>
              <a:t>tự do ( sán lông)               - Sống: kí sinh (sán lá gan, sán dây)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830" y="3060987"/>
            <a:ext cx="1524000" cy="3057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616" y="2999075"/>
            <a:ext cx="13716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44868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09523" y="460089"/>
            <a:ext cx="563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vi-VN" sz="3200" b="1" dirty="0">
                <a:solidFill>
                  <a:srgbClr val="FF0000"/>
                </a:solidFill>
              </a:rPr>
              <a:t>SÁN LÔNG ( </a:t>
            </a:r>
            <a:r>
              <a:rPr lang="en-US" altLang="vi-VN" sz="3200" b="1" dirty="0" err="1">
                <a:solidFill>
                  <a:srgbClr val="FF0000"/>
                </a:solidFill>
              </a:rPr>
              <a:t>sống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tự</a:t>
            </a:r>
            <a:r>
              <a:rPr lang="en-US" altLang="vi-VN" sz="3200" b="1" dirty="0">
                <a:solidFill>
                  <a:srgbClr val="FF0000"/>
                </a:solidFill>
              </a:rPr>
              <a:t> do)</a:t>
            </a:r>
            <a:endParaRPr lang="vi-VN" altLang="vi-VN" sz="3200" b="1" dirty="0">
              <a:solidFill>
                <a:srgbClr val="FF0000"/>
              </a:solidFill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9067800" y="927101"/>
            <a:ext cx="9144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/>
              <a:t>Mắt</a:t>
            </a:r>
            <a:endParaRPr lang="en-US" sz="2800" b="1" dirty="0"/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7722392" y="3304177"/>
            <a:ext cx="11430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latin typeface="#9Slide03 Ample" panose="02000000000000000000" pitchFamily="2" charset="-93"/>
              </a:rPr>
              <a:t>Miệng</a:t>
            </a:r>
            <a:endParaRPr lang="en-US" sz="2800" b="1" dirty="0">
              <a:latin typeface="#9Slide03 Ample" panose="02000000000000000000" pitchFamily="2" charset="-93"/>
            </a:endParaRP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914400" y="1855778"/>
            <a:ext cx="69342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1/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Sán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lông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sống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nơi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#9Slide07 SVNUT Triumph Press" panose="00000500000000000000" pitchFamily="2" charset="0"/>
                <a:sym typeface="Wingdings" pitchFamily="2" charset="2"/>
              </a:rPr>
              <a:t>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Sống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tự</a:t>
            </a:r>
            <a:r>
              <a:rPr lang="en-US" sz="2400" b="1" dirty="0">
                <a:latin typeface="#9Slide07 SVNUT Triumph Press" panose="00000500000000000000" pitchFamily="2" charset="0"/>
              </a:rPr>
              <a:t> do ở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các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vùng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nước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ven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biển</a:t>
            </a:r>
            <a:r>
              <a:rPr lang="en-US" sz="2400" b="1" dirty="0">
                <a:latin typeface="#9Slide07 SVNUT Triumph Press" panose="00000500000000000000" pitchFamily="2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2/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Cơ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sán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lông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cấu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sao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#9Slide07 SVNUT Triumph Press" panose="00000500000000000000" pitchFamily="2" charset="0"/>
                <a:sym typeface="Wingdings" pitchFamily="2" charset="2"/>
              </a:rPr>
              <a:t>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Hình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lá</a:t>
            </a:r>
            <a:r>
              <a:rPr lang="en-US" sz="2400" b="1" dirty="0">
                <a:latin typeface="#9Slide07 SVNUT Triumph Press" panose="00000500000000000000" pitchFamily="2" charset="0"/>
              </a:rPr>
              <a:t>,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hơi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dài</a:t>
            </a:r>
            <a:r>
              <a:rPr lang="en-US" sz="2400" b="1" dirty="0">
                <a:latin typeface="#9Slide07 SVNUT Triumph Press" panose="00000500000000000000" pitchFamily="2" charset="0"/>
              </a:rPr>
              <a:t>,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dẹp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theo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hướng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lưng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bụng</a:t>
            </a:r>
            <a:r>
              <a:rPr lang="en-US" sz="2400" b="1" dirty="0">
                <a:latin typeface="#9Slide07 SVNUT Triumph Press" panose="00000500000000000000" pitchFamily="2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3/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Sán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lông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thích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nghi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lối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sống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#9Slide07 SVNUT Triumph Press" panose="00000500000000000000" pitchFamily="2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#9Slide07 SVNUT Triumph Press" panose="00000500000000000000" pitchFamily="2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#9Slide07 SVNUT Triumph Press" panose="00000500000000000000" pitchFamily="2" charset="0"/>
                <a:sym typeface="Wingdings" pitchFamily="2" charset="2"/>
              </a:rPr>
              <a:t>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Sán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lông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thích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nghi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với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lối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sống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bơi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lội</a:t>
            </a:r>
            <a:r>
              <a:rPr lang="en-US" sz="2400" b="1" dirty="0">
                <a:latin typeface="#9Slide07 SVNUT Triumph Press" panose="00000500000000000000" pitchFamily="2" charset="0"/>
              </a:rPr>
              <a:t> </a:t>
            </a:r>
            <a:r>
              <a:rPr lang="en-US" sz="2400" b="1" dirty="0" err="1">
                <a:latin typeface="#9Slide07 SVNUT Triumph Press" panose="00000500000000000000" pitchFamily="2" charset="0"/>
              </a:rPr>
              <a:t>tự</a:t>
            </a:r>
            <a:r>
              <a:rPr lang="en-US" sz="2400" b="1" dirty="0">
                <a:latin typeface="#9Slide07 SVNUT Triumph Press" panose="00000500000000000000" pitchFamily="2" charset="0"/>
              </a:rPr>
              <a:t> do.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48600" y="5731320"/>
            <a:ext cx="3810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vi-VN" sz="2700" b="1" dirty="0"/>
              <a:t>SÁN LÔNG</a:t>
            </a:r>
            <a:endParaRPr lang="vi-VN" altLang="vi-VN" sz="27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106" y="615950"/>
            <a:ext cx="1804985" cy="5043837"/>
          </a:xfrm>
          <a:prstGeom prst="rect">
            <a:avLst/>
          </a:prstGeom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10206262" y="2738020"/>
            <a:ext cx="2438401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#9Slide03 Ample" panose="02000000000000000000" pitchFamily="2" charset="-93"/>
              </a:rPr>
              <a:t>Nhánh</a:t>
            </a:r>
            <a:r>
              <a:rPr lang="en-US" sz="2800" b="1" dirty="0">
                <a:latin typeface="#9Slide03 Ample" panose="02000000000000000000" pitchFamily="2" charset="-93"/>
              </a:rPr>
              <a:t> </a:t>
            </a:r>
            <a:r>
              <a:rPr lang="en-US" sz="2800" b="1" dirty="0" err="1">
                <a:latin typeface="#9Slide03 Ample" panose="02000000000000000000" pitchFamily="2" charset="-93"/>
              </a:rPr>
              <a:t>ruột</a:t>
            </a:r>
            <a:endParaRPr lang="en-US" sz="2800" b="1" dirty="0">
              <a:latin typeface="#9Slide03 Ample" panose="02000000000000000000" pitchFamily="2" charset="-93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6579615" y="1188711"/>
            <a:ext cx="315198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latin typeface="#9Slide03 Ample" panose="02000000000000000000" pitchFamily="2" charset="-93"/>
              </a:rPr>
              <a:t>Thùy khứu giác</a:t>
            </a:r>
          </a:p>
        </p:txBody>
      </p:sp>
    </p:spTree>
    <p:extLst>
      <p:ext uri="{BB962C8B-B14F-4D97-AF65-F5344CB8AC3E}">
        <p14:creationId xmlns:p14="http://schemas.microsoft.com/office/powerpoint/2010/main" val="194697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58655" y="379695"/>
            <a:ext cx="880586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b="1" dirty="0" err="1">
                <a:solidFill>
                  <a:srgbClr val="FFC000"/>
                </a:solidFill>
              </a:rPr>
              <a:t>Tiết</a:t>
            </a:r>
            <a:r>
              <a:rPr lang="en-US" sz="4600" b="1" dirty="0">
                <a:solidFill>
                  <a:srgbClr val="FFC000"/>
                </a:solidFill>
              </a:rPr>
              <a:t> 11 - </a:t>
            </a:r>
            <a:r>
              <a:rPr lang="en-US" sz="4600" b="1" dirty="0" err="1">
                <a:solidFill>
                  <a:srgbClr val="FFC000"/>
                </a:solidFill>
              </a:rPr>
              <a:t>Bài</a:t>
            </a:r>
            <a:r>
              <a:rPr lang="en-US" sz="4600" b="1" dirty="0">
                <a:solidFill>
                  <a:srgbClr val="FFC000"/>
                </a:solidFill>
              </a:rPr>
              <a:t> 11: SÁN LÁ GAN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3629" y="1758499"/>
            <a:ext cx="2971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85800" indent="-6858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3400" b="1" dirty="0" err="1">
                <a:solidFill>
                  <a:srgbClr val="00B050"/>
                </a:solidFill>
              </a:rPr>
              <a:t>Nơi</a:t>
            </a:r>
            <a:r>
              <a:rPr lang="en-US" sz="3400" b="1" dirty="0">
                <a:solidFill>
                  <a:srgbClr val="00B050"/>
                </a:solidFill>
              </a:rPr>
              <a:t> </a:t>
            </a:r>
            <a:r>
              <a:rPr lang="en-US" sz="3400" b="1" dirty="0" err="1">
                <a:solidFill>
                  <a:srgbClr val="00B050"/>
                </a:solidFill>
              </a:rPr>
              <a:t>sống</a:t>
            </a:r>
            <a:endParaRPr lang="en-US" sz="34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Bí quyết phòng, tránh 4 bệnh cho trâu bò khi trời rét - Tạp chí Chăn nuôi 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9210"/>
            <a:ext cx="3863086" cy="24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ại sao trâu, bò chỉ ăn cỏ mà vẫn béo mập?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57" y="2431143"/>
            <a:ext cx="3701143" cy="247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5756672"/>
            <a:ext cx="78843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#9Slide03 Ample" panose="02000000000000000000" pitchFamily="2" charset="-93"/>
              </a:rPr>
              <a:t>Là</a:t>
            </a:r>
            <a:r>
              <a:rPr lang="en-US" sz="2600" dirty="0">
                <a:latin typeface="#9Slide03 Ample" panose="02000000000000000000" pitchFamily="2" charset="-93"/>
              </a:rPr>
              <a:t> </a:t>
            </a:r>
            <a:r>
              <a:rPr lang="en-US" sz="2600" dirty="0" err="1">
                <a:latin typeface="#9Slide03 Ample" panose="02000000000000000000" pitchFamily="2" charset="-93"/>
              </a:rPr>
              <a:t>loài</a:t>
            </a:r>
            <a:r>
              <a:rPr lang="en-US" sz="2600" dirty="0">
                <a:latin typeface="#9Slide03 Ample" panose="02000000000000000000" pitchFamily="2" charset="-93"/>
              </a:rPr>
              <a:t> </a:t>
            </a:r>
            <a:r>
              <a:rPr lang="en-US" sz="2600" dirty="0" err="1">
                <a:latin typeface="#9Slide03 Ample" panose="02000000000000000000" pitchFamily="2" charset="-93"/>
              </a:rPr>
              <a:t>giun</a:t>
            </a:r>
            <a:r>
              <a:rPr lang="en-US" sz="2600" dirty="0">
                <a:latin typeface="#9Slide03 Ample" panose="02000000000000000000" pitchFamily="2" charset="-93"/>
              </a:rPr>
              <a:t> </a:t>
            </a:r>
            <a:r>
              <a:rPr lang="en-US" sz="2600" dirty="0" err="1">
                <a:latin typeface="#9Slide03 Ample" panose="02000000000000000000" pitchFamily="2" charset="-93"/>
              </a:rPr>
              <a:t>dẹp</a:t>
            </a:r>
            <a:r>
              <a:rPr lang="en-US" sz="2600" dirty="0">
                <a:latin typeface="#9Slide03 Ample" panose="02000000000000000000" pitchFamily="2" charset="-93"/>
              </a:rPr>
              <a:t> </a:t>
            </a:r>
            <a:r>
              <a:rPr lang="en-US" sz="2600" dirty="0" err="1">
                <a:latin typeface="#9Slide03 Ample" panose="02000000000000000000" pitchFamily="2" charset="-93"/>
              </a:rPr>
              <a:t>trong</a:t>
            </a:r>
            <a:r>
              <a:rPr lang="en-US" sz="2600" dirty="0">
                <a:latin typeface="#9Slide03 Ample" panose="02000000000000000000" pitchFamily="2" charset="-93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</a:rPr>
              <a:t>kí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</a:rPr>
              <a:t>sinh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</a:rPr>
              <a:t> </a:t>
            </a:r>
            <a:r>
              <a:rPr lang="en-US" sz="2600" dirty="0" err="1">
                <a:latin typeface="#9Slide03 Ample" panose="02000000000000000000" pitchFamily="2" charset="-93"/>
              </a:rPr>
              <a:t>trong</a:t>
            </a:r>
            <a:r>
              <a:rPr lang="en-US" sz="2600" dirty="0">
                <a:latin typeface="#9Slide03 Ample" panose="02000000000000000000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</a:rPr>
              <a:t>gan</a:t>
            </a:r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</a:rPr>
              <a:t>, </a:t>
            </a:r>
            <a:r>
              <a:rPr lang="en-US" sz="2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</a:rPr>
              <a:t>mật</a:t>
            </a:r>
            <a:r>
              <a:rPr lang="en-US" sz="2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</a:rPr>
              <a:t> </a:t>
            </a:r>
            <a:r>
              <a:rPr lang="en-US" sz="2600" dirty="0" err="1">
                <a:latin typeface="#9Slide03 Ample" panose="02000000000000000000" pitchFamily="2" charset="-93"/>
              </a:rPr>
              <a:t>trâu</a:t>
            </a:r>
            <a:r>
              <a:rPr lang="en-US" sz="2600" dirty="0">
                <a:latin typeface="#9Slide03 Ample" panose="02000000000000000000" pitchFamily="2" charset="-93"/>
              </a:rPr>
              <a:t> </a:t>
            </a:r>
            <a:r>
              <a:rPr lang="en-US" sz="2600" dirty="0" err="1">
                <a:latin typeface="#9Slide03 Ample" panose="02000000000000000000" pitchFamily="2" charset="-93"/>
              </a:rPr>
              <a:t>bò</a:t>
            </a:r>
            <a:endParaRPr lang="vi-VN" sz="2600" dirty="0">
              <a:latin typeface="#9Slide03 Ample" panose="02000000000000000000" pitchFamily="2" charset="-93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2419210"/>
            <a:ext cx="4071257" cy="2501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5334000" y="5031028"/>
            <a:ext cx="2428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#9Slide03 Ample" panose="02000000000000000000" pitchFamily="2" charset="-93"/>
              </a:rPr>
              <a:t>Gan</a:t>
            </a:r>
            <a:r>
              <a:rPr lang="en-US" sz="2400" dirty="0">
                <a:latin typeface="#9Slide03 Ample" panose="02000000000000000000" pitchFamily="2" charset="-93"/>
              </a:rPr>
              <a:t> </a:t>
            </a:r>
            <a:r>
              <a:rPr lang="en-US" sz="2400" dirty="0" err="1">
                <a:latin typeface="#9Slide03 Ample" panose="02000000000000000000" pitchFamily="2" charset="-93"/>
              </a:rPr>
              <a:t>bị</a:t>
            </a:r>
            <a:r>
              <a:rPr lang="en-US" sz="2400" dirty="0">
                <a:latin typeface="#9Slide03 Ample" panose="02000000000000000000" pitchFamily="2" charset="-93"/>
              </a:rPr>
              <a:t> </a:t>
            </a:r>
            <a:r>
              <a:rPr lang="en-US" sz="2400" dirty="0" err="1">
                <a:latin typeface="#9Slide03 Ample" panose="02000000000000000000" pitchFamily="2" charset="-93"/>
              </a:rPr>
              <a:t>nhiễm</a:t>
            </a:r>
            <a:r>
              <a:rPr lang="en-US" sz="2400" dirty="0">
                <a:latin typeface="#9Slide03 Ample" panose="02000000000000000000" pitchFamily="2" charset="-93"/>
              </a:rPr>
              <a:t> </a:t>
            </a:r>
            <a:r>
              <a:rPr lang="en-US" sz="2400" dirty="0" err="1">
                <a:latin typeface="#9Slide03 Ample" panose="02000000000000000000" pitchFamily="2" charset="-93"/>
                <a:cs typeface="Times New Roman" pitchFamily="18" charset="0"/>
              </a:rPr>
              <a:t>sán</a:t>
            </a:r>
            <a:endParaRPr lang="en-US" sz="2400" dirty="0">
              <a:latin typeface="#9Slide03 Ample" panose="02000000000000000000" pitchFamily="2" charset="-93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91000" y="3666670"/>
            <a:ext cx="2852057" cy="1360267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89857" y="1179914"/>
            <a:ext cx="65532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I/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Nơi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sống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cấu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tạo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, di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chuyển</a:t>
            </a:r>
            <a:endParaRPr lang="en-US" sz="3400" b="1" dirty="0">
              <a:solidFill>
                <a:srgbClr val="0070C0"/>
              </a:solidFill>
              <a:latin typeface="#9Slide03 AllRoundGothic" panose="020B07030202020201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248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19100" y="1947215"/>
            <a:ext cx="4267200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Cơ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thể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hình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lá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,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dẹp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,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dài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2 – 5cm,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đối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xứng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hai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bên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,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có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  <a:cs typeface="Times New Roman" pitchFamily="18" charset="0"/>
              </a:rPr>
              <a:t>màu</a:t>
            </a:r>
            <a:r>
              <a:rPr 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  <a:cs typeface="Times New Roman" pitchFamily="18" charset="0"/>
              </a:rPr>
              <a:t>đỏ</a:t>
            </a:r>
            <a:r>
              <a:rPr 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  <a:cs typeface="Times New Roman" pitchFamily="18" charset="0"/>
              </a:rPr>
              <a:t>máu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Mắt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và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lông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bơi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tiêu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giảm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Giác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bám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,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cơ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quan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tiêu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hóa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,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cơ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quan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sinh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dục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phát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3000" dirty="0" err="1">
                <a:latin typeface="#9Slide03 Ample" panose="02000000000000000000" pitchFamily="2" charset="-93"/>
                <a:cs typeface="Times New Roman" pitchFamily="18" charset="0"/>
              </a:rPr>
              <a:t>triển</a:t>
            </a:r>
            <a:r>
              <a:rPr lang="en-US" sz="3000" dirty="0">
                <a:latin typeface="#9Slide03 Ample" panose="02000000000000000000" pitchFamily="2" charset="-93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endParaRPr lang="en-US" sz="3000" dirty="0">
              <a:latin typeface="#9Slide03 Ample" panose="02000000000000000000" pitchFamily="2" charset="-93"/>
              <a:cs typeface="Times New Roman" pitchFamily="18" charset="0"/>
            </a:endParaRPr>
          </a:p>
        </p:txBody>
      </p:sp>
      <p:pic>
        <p:nvPicPr>
          <p:cNvPr id="6" name="Picture 4" descr="Cau tao san la 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14" y="1301353"/>
            <a:ext cx="4671056" cy="5315749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066800" y="1181219"/>
            <a:ext cx="29718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85800" indent="-6858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3400" b="1" dirty="0" err="1">
                <a:solidFill>
                  <a:srgbClr val="00B050"/>
                </a:solidFill>
              </a:rPr>
              <a:t>Cấu</a:t>
            </a:r>
            <a:r>
              <a:rPr lang="en-US" sz="3400" b="1" dirty="0">
                <a:solidFill>
                  <a:srgbClr val="00B050"/>
                </a:solidFill>
              </a:rPr>
              <a:t> </a:t>
            </a:r>
            <a:r>
              <a:rPr lang="en-US" sz="3400" b="1" dirty="0" err="1">
                <a:solidFill>
                  <a:srgbClr val="00B050"/>
                </a:solidFill>
              </a:rPr>
              <a:t>tạo</a:t>
            </a:r>
            <a:endParaRPr lang="en-US" sz="3400" b="1" dirty="0">
              <a:solidFill>
                <a:srgbClr val="00B050"/>
              </a:solidFill>
            </a:endParaRPr>
          </a:p>
        </p:txBody>
      </p:sp>
      <p:pic>
        <p:nvPicPr>
          <p:cNvPr id="13" name="Picture 5" descr="san la gan 3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80" b="92411" l="25893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/>
          <a:stretch>
            <a:fillRect/>
          </a:stretch>
        </p:blipFill>
        <p:spPr bwMode="auto">
          <a:xfrm>
            <a:off x="9796660" y="1520827"/>
            <a:ext cx="271975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66800" y="380935"/>
            <a:ext cx="65532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I/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Nơi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sống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cấu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tạo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, di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chuyển</a:t>
            </a:r>
            <a:endParaRPr lang="en-US" sz="3400" b="1" dirty="0">
              <a:solidFill>
                <a:srgbClr val="0070C0"/>
              </a:solidFill>
              <a:latin typeface="#9Slide03 AllRoundGothic" panose="020B0703020202020104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84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479" y="1447800"/>
            <a:ext cx="311174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85800" indent="-6858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B050"/>
                </a:solidFill>
              </a:rPr>
              <a:t>Di </a:t>
            </a:r>
            <a:r>
              <a:rPr lang="en-US" sz="3400" b="1" dirty="0" err="1">
                <a:solidFill>
                  <a:srgbClr val="00B050"/>
                </a:solidFill>
              </a:rPr>
              <a:t>chuyển</a:t>
            </a:r>
            <a:endParaRPr lang="en-US" sz="3400" b="1" dirty="0">
              <a:solidFill>
                <a:srgbClr val="00B050"/>
              </a:solidFill>
            </a:endParaRPr>
          </a:p>
        </p:txBody>
      </p:sp>
      <p:pic>
        <p:nvPicPr>
          <p:cNvPr id="8" name="di chuyen cua san la gan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7713" y="925513"/>
            <a:ext cx="8904287" cy="5005387"/>
          </a:xfrm>
        </p:spPr>
      </p:pic>
      <p:sp>
        <p:nvSpPr>
          <p:cNvPr id="3" name="Rectangle 2"/>
          <p:cNvSpPr/>
          <p:nvPr/>
        </p:nvSpPr>
        <p:spPr>
          <a:xfrm>
            <a:off x="86368" y="2240213"/>
            <a:ext cx="3055859" cy="3350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Nhờ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cơ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vòng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,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cơ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dọc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phát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triển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  <a:sym typeface="Wingdings" panose="05000000000000000000" pitchFamily="2" charset="2"/>
              </a:rPr>
              <a:t>Giúp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  <a:sym typeface="Wingdings" panose="05000000000000000000" pitchFamily="2" charset="2"/>
              </a:rPr>
              <a:t>c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hui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rúc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,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luồn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lách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trong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môi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trường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kí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 </a:t>
            </a:r>
            <a:r>
              <a:rPr lang="en-US" sz="2700" dirty="0" err="1">
                <a:latin typeface="#9Slide03 Ample" panose="02000000000000000000" pitchFamily="2" charset="-93"/>
                <a:cs typeface="Times New Roman" pitchFamily="18" charset="0"/>
              </a:rPr>
              <a:t>sinh</a:t>
            </a:r>
            <a:r>
              <a:rPr lang="en-US" sz="2700" dirty="0">
                <a:latin typeface="#9Slide03 Ample" panose="02000000000000000000" pitchFamily="2" charset="-93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25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81000" y="1625264"/>
            <a:ext cx="11582399" cy="54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l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2700" b="1" dirty="0" err="1">
                <a:solidFill>
                  <a:srgbClr val="00B050"/>
                </a:solidFill>
                <a:latin typeface="Cambria" panose="02040503050406030204" pitchFamily="18" charset="0"/>
                <a:cs typeface="Times New Roman" pitchFamily="18" charset="0"/>
              </a:rPr>
              <a:t>Nơi</a:t>
            </a:r>
            <a:r>
              <a:rPr lang="en-US" sz="27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Cambria" panose="02040503050406030204" pitchFamily="18" charset="0"/>
                <a:cs typeface="Times New Roman" pitchFamily="18" charset="0"/>
              </a:rPr>
              <a:t>sống</a:t>
            </a:r>
            <a:r>
              <a:rPr lang="en-US" sz="27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Kí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gan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mật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trâu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bò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457200" indent="-457200" algn="l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27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Cambria" panose="02040503050406030204" pitchFamily="18" charset="0"/>
                <a:cs typeface="Times New Roman" pitchFamily="18" charset="0"/>
              </a:rPr>
              <a:t>Cấu</a:t>
            </a:r>
            <a:r>
              <a:rPr lang="en-US" sz="27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Cambria" panose="02040503050406030204" pitchFamily="18" charset="0"/>
                <a:cs typeface="Times New Roman" pitchFamily="18" charset="0"/>
              </a:rPr>
              <a:t>tạo</a:t>
            </a:r>
            <a:r>
              <a:rPr lang="en-US" sz="27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l" eaLnBrk="1" hangingPunct="1">
              <a:spcBef>
                <a:spcPct val="50000"/>
              </a:spcBef>
              <a:buFontTx/>
              <a:buChar char="-"/>
            </a:pP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Cơ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lá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dẹp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2 – 5cm,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đối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xứng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bên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màu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đỏ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máu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Mắt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lông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bơi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tiêu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giảm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bám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cơ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quan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tiêu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hóa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cơ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quan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dục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phát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triển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27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itchFamily="18" charset="0"/>
              </a:rPr>
              <a:t>Di </a:t>
            </a:r>
            <a:r>
              <a:rPr lang="en-US" sz="2700" b="1" dirty="0" err="1">
                <a:solidFill>
                  <a:srgbClr val="00B050"/>
                </a:solidFill>
                <a:latin typeface="Cambria" panose="02040503050406030204" pitchFamily="18" charset="0"/>
                <a:cs typeface="Times New Roman" pitchFamily="18" charset="0"/>
              </a:rPr>
              <a:t>chuyển</a:t>
            </a:r>
            <a:r>
              <a:rPr lang="en-US" sz="27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Nhờ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cơ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vòng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cơ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dọc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phát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triển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chui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rúc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luồn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lác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trong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môi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trường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kí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  <a:sym typeface="Wingdings" panose="05000000000000000000" pitchFamily="2" charset="2"/>
              </a:rPr>
              <a:t>sinh</a:t>
            </a:r>
            <a:endParaRPr lang="en-US" sz="2700" dirty="0">
              <a:latin typeface="Cambria" panose="02040503050406030204" pitchFamily="18" charset="0"/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FontTx/>
              <a:buChar char="-"/>
            </a:pPr>
            <a:endParaRPr lang="en-US" sz="2700" dirty="0"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05000" y="152400"/>
            <a:ext cx="899160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b="1" dirty="0" err="1">
                <a:solidFill>
                  <a:srgbClr val="FFC000"/>
                </a:solidFill>
              </a:rPr>
              <a:t>Tiết</a:t>
            </a:r>
            <a:r>
              <a:rPr lang="en-US" sz="4600" b="1" dirty="0">
                <a:solidFill>
                  <a:srgbClr val="FFC000"/>
                </a:solidFill>
              </a:rPr>
              <a:t> 11 - </a:t>
            </a:r>
            <a:r>
              <a:rPr lang="en-US" sz="4600" b="1" dirty="0" err="1">
                <a:solidFill>
                  <a:srgbClr val="FFC000"/>
                </a:solidFill>
              </a:rPr>
              <a:t>Bài</a:t>
            </a:r>
            <a:r>
              <a:rPr lang="en-US" sz="4600" b="1" dirty="0">
                <a:solidFill>
                  <a:srgbClr val="FFC000"/>
                </a:solidFill>
              </a:rPr>
              <a:t> 11: SÁN LÁ GAN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33465" y="981165"/>
            <a:ext cx="65532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I/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Nơi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sống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cấu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tạo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, di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chuyển</a:t>
            </a:r>
            <a:endParaRPr lang="en-US" sz="3400" b="1" dirty="0">
              <a:solidFill>
                <a:srgbClr val="0070C0"/>
              </a:solidFill>
              <a:latin typeface="#9Slide03 AllRoundGothic" panose="020B0703020202020104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49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64029" y="1966687"/>
            <a:ext cx="6189435" cy="482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Sán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lá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gan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bám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bám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chắc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nội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tạng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chủ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Hầu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cơ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khoẻ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giúp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miệng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hút</a:t>
            </a: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chất</a:t>
            </a: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dinh</a:t>
            </a: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dưỡng</a:t>
            </a: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đưa</a:t>
            </a: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hai</a:t>
            </a: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nhánh</a:t>
            </a: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ruột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Ruột</a:t>
            </a: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nhánh</a:t>
            </a: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Cambria" panose="02040503050406030204" pitchFamily="18" charset="0"/>
                <a:cs typeface="Times New Roman" pitchFamily="18" charset="0"/>
              </a:rPr>
              <a:t>nhỏ</a:t>
            </a:r>
            <a:r>
              <a:rPr lang="en-US" sz="2700" b="1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vừa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tiêu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hoá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vừa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dẫn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chất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dinh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dưỡng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nuôi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cơ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Chưa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hậu</a:t>
            </a:r>
            <a:r>
              <a:rPr lang="en-US" sz="2700" dirty="0"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  <a:cs typeface="Times New Roman" pitchFamily="18" charset="0"/>
              </a:rPr>
              <a:t>môn</a:t>
            </a:r>
            <a:endParaRPr lang="en-US" sz="2700" dirty="0">
              <a:latin typeface="Cambria" panose="02040503050406030204" pitchFamily="18" charset="0"/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sz="2700" dirty="0"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5" name="Picture 12" descr="Cau tao san la 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9" t="8350" r="32870" b="32637"/>
          <a:stretch>
            <a:fillRect/>
          </a:stretch>
        </p:blipFill>
        <p:spPr bwMode="auto">
          <a:xfrm>
            <a:off x="7878481" y="1524000"/>
            <a:ext cx="2054225" cy="495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42831" y="1934029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solidFill>
                  <a:srgbClr val="000000"/>
                </a:solidFill>
              </a:rPr>
              <a:t>Giác</a:t>
            </a:r>
            <a:r>
              <a:rPr lang="en-US" altLang="vi-VN" b="1" dirty="0">
                <a:solidFill>
                  <a:srgbClr val="000000"/>
                </a:solidFill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</a:rPr>
              <a:t>bám</a:t>
            </a:r>
            <a:endParaRPr lang="en-US" altLang="vi-VN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823450" y="1676400"/>
            <a:ext cx="852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solidFill>
                  <a:srgbClr val="000000"/>
                </a:solidFill>
              </a:rPr>
              <a:t>Miệng</a:t>
            </a:r>
            <a:endParaRPr lang="en-US" altLang="vi-VN" b="1" dirty="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9829800" y="3048001"/>
            <a:ext cx="903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solidFill>
                  <a:srgbClr val="000000"/>
                </a:solidFill>
              </a:rPr>
              <a:t>Nhánh</a:t>
            </a:r>
            <a:endParaRPr lang="en-US" altLang="vi-VN" b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solidFill>
                  <a:srgbClr val="000000"/>
                </a:solidFill>
              </a:rPr>
              <a:t>ruột</a:t>
            </a:r>
            <a:endParaRPr lang="en-US" altLang="vi-VN" b="1" dirty="0">
              <a:solidFill>
                <a:srgbClr val="00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47934" y="293296"/>
            <a:ext cx="850106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b="1" dirty="0" err="1">
                <a:solidFill>
                  <a:srgbClr val="FFC000"/>
                </a:solidFill>
              </a:rPr>
              <a:t>Tiết</a:t>
            </a:r>
            <a:r>
              <a:rPr lang="en-US" sz="4600" b="1" dirty="0">
                <a:solidFill>
                  <a:srgbClr val="FFC000"/>
                </a:solidFill>
              </a:rPr>
              <a:t> 11 - </a:t>
            </a:r>
            <a:r>
              <a:rPr lang="en-US" sz="4600" b="1" dirty="0" err="1">
                <a:solidFill>
                  <a:srgbClr val="FFC000"/>
                </a:solidFill>
              </a:rPr>
              <a:t>Bài</a:t>
            </a:r>
            <a:r>
              <a:rPr lang="en-US" sz="4600" b="1" dirty="0">
                <a:solidFill>
                  <a:srgbClr val="FFC000"/>
                </a:solidFill>
              </a:rPr>
              <a:t> 11: SÁN LÁ GAN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85800" y="1122061"/>
            <a:ext cx="65532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II/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Dinh</a:t>
            </a:r>
            <a:r>
              <a:rPr lang="en-US" sz="3400" b="1" dirty="0">
                <a:solidFill>
                  <a:srgbClr val="0070C0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llRoundGothic" panose="020B0703020202020104" pitchFamily="34" charset="-93"/>
              </a:rPr>
              <a:t>dưỡng</a:t>
            </a:r>
            <a:endParaRPr lang="en-US" sz="3400" b="1" dirty="0">
              <a:solidFill>
                <a:srgbClr val="0070C0"/>
              </a:solidFill>
              <a:latin typeface="#9Slide03 AllRoundGothic" panose="020B0703020202020104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219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70559e46-87f1-45ca-a9c2-4db56a969f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70559e46-87f1-45ca-a9c2-4db56a969f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70559e46-87f1-45ca-a9c2-4db56a969f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acdca631-4c73-4c4e-a2b6-6c49f35d38d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1186</TotalTime>
  <Words>906</Words>
  <Application>Microsoft Office PowerPoint</Application>
  <PresentationFormat>Widescreen</PresentationFormat>
  <Paragraphs>114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#9Slide03 Ample</vt:lpstr>
      <vt:lpstr>Rockwell</vt:lpstr>
      <vt:lpstr>#9Slide07 SVNUT Triumph Press</vt:lpstr>
      <vt:lpstr>Cambria</vt:lpstr>
      <vt:lpstr>Muli</vt:lpstr>
      <vt:lpstr>Times New Roman</vt:lpstr>
      <vt:lpstr>#9Slide03 AllRoundGothic</vt:lpstr>
      <vt:lpstr>Arial</vt:lpstr>
      <vt:lpstr>Wingdings</vt:lpstr>
      <vt:lpstr>Calibri</vt:lpstr>
      <vt:lpstr>#9Slide03 SVNNeutraface 2</vt:lpstr>
      <vt:lpstr>VNI-Times</vt:lpstr>
      <vt:lpstr>#9Slide03 AmpleSoft Bold</vt:lpstr>
      <vt:lpstr>Rockwell Condensed</vt:lpstr>
      <vt:lpstr>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Quoc Minh</cp:lastModifiedBy>
  <cp:revision>68</cp:revision>
  <dcterms:created xsi:type="dcterms:W3CDTF">2018-09-20T08:50:35Z</dcterms:created>
  <dcterms:modified xsi:type="dcterms:W3CDTF">2021-10-09T17:14:55Z</dcterms:modified>
</cp:coreProperties>
</file>